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bril Fatface" panose="02000503000000020003" pitchFamily="2" charset="0"/>
      <p:regular r:id="rId14"/>
    </p:embeddedFont>
    <p:embeddedFont>
      <p:font typeface="Bebas Neue Cyrillic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Fira Code" panose="020B0809050000020004" pitchFamily="49" charset="0"/>
      <p:regular r:id="rId18"/>
    </p:embeddedFont>
    <p:embeddedFont>
      <p:font typeface="Fira Code Semi-Bold" panose="020B0604020202020204" charset="0"/>
      <p:regular r:id="rId19"/>
    </p:embeddedFont>
    <p:embeddedFont>
      <p:font typeface="Norwester" panose="020B0604020202020204" charset="0"/>
      <p:regular r:id="rId20"/>
    </p:embeddedFont>
    <p:embeddedFont>
      <p:font typeface="Open Sans" panose="020B0606030504020204" pitchFamily="34" charset="0"/>
      <p:regular r:id="rId21"/>
    </p:embeddedFont>
    <p:embeddedFont>
      <p:font typeface="Open Sa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iencedirect.com/journal/computers-in-biology-and-medicin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70870" y="-606594"/>
            <a:ext cx="15402562" cy="11199319"/>
            <a:chOff x="0" y="0"/>
            <a:chExt cx="4056642" cy="2949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6642" cy="2949615"/>
            </a:xfrm>
            <a:custGeom>
              <a:avLst/>
              <a:gdLst/>
              <a:ahLst/>
              <a:cxnLst/>
              <a:rect l="l" t="t" r="r" b="b"/>
              <a:pathLst>
                <a:path w="4056642" h="2949615">
                  <a:moveTo>
                    <a:pt x="0" y="0"/>
                  </a:moveTo>
                  <a:lnTo>
                    <a:pt x="4056642" y="0"/>
                  </a:lnTo>
                  <a:lnTo>
                    <a:pt x="4056642" y="2949615"/>
                  </a:lnTo>
                  <a:lnTo>
                    <a:pt x="0" y="2949615"/>
                  </a:lnTo>
                  <a:close/>
                </a:path>
              </a:pathLst>
            </a:custGeom>
            <a:gradFill rotWithShape="1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56642" cy="298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717419" y="1228316"/>
            <a:ext cx="2753101" cy="550620"/>
          </a:xfrm>
          <a:custGeom>
            <a:avLst/>
            <a:gdLst/>
            <a:ahLst/>
            <a:cxnLst/>
            <a:rect l="l" t="t" r="r" b="b"/>
            <a:pathLst>
              <a:path w="2753101" h="550620">
                <a:moveTo>
                  <a:pt x="0" y="0"/>
                </a:moveTo>
                <a:lnTo>
                  <a:pt x="2753100" y="0"/>
                </a:lnTo>
                <a:lnTo>
                  <a:pt x="2753100" y="550620"/>
                </a:lnTo>
                <a:lnTo>
                  <a:pt x="0" y="55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08859" y="398206"/>
            <a:ext cx="6809171" cy="197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38"/>
              </a:lnSpc>
              <a:spcBef>
                <a:spcPct val="0"/>
              </a:spcBef>
            </a:pPr>
            <a:r>
              <a:rPr lang="en-US" sz="1145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Artificial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3445" y="1880027"/>
            <a:ext cx="6069513" cy="174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96"/>
              </a:lnSpc>
              <a:spcBef>
                <a:spcPct val="0"/>
              </a:spcBef>
            </a:pPr>
            <a:r>
              <a:rPr lang="en-US" sz="10211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Intelligence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4793" y="4907341"/>
            <a:ext cx="11952385" cy="151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  <a:spcBef>
                <a:spcPct val="0"/>
              </a:spcBef>
            </a:pPr>
            <a:r>
              <a:rPr lang="en-US" sz="4335" spc="273">
                <a:solidFill>
                  <a:srgbClr val="EBF1DF"/>
                </a:solidFill>
                <a:latin typeface="Abril Fatface"/>
                <a:ea typeface="Abril Fatface"/>
                <a:cs typeface="Abril Fatface"/>
                <a:sym typeface="Abril Fatface"/>
              </a:rPr>
              <a:t>Title: TumorTrace: MRI-Based AI for Breast Cancer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45371" y="6697790"/>
            <a:ext cx="12788776" cy="330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Name: Shravani Sanjay More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Theme : AI First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Platform : Infosys Springboard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Mentor: Anurag Sista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endParaRPr lang="en-US" sz="3154" spc="264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01095" y="352787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92" y="2536474"/>
            <a:ext cx="4561018" cy="4706737"/>
          </a:xfrm>
          <a:custGeom>
            <a:avLst/>
            <a:gdLst/>
            <a:ahLst/>
            <a:cxnLst/>
            <a:rect l="l" t="t" r="r" b="b"/>
            <a:pathLst>
              <a:path w="4561018" h="4706737">
                <a:moveTo>
                  <a:pt x="0" y="0"/>
                </a:moveTo>
                <a:lnTo>
                  <a:pt x="4561017" y="0"/>
                </a:lnTo>
                <a:lnTo>
                  <a:pt x="4561017" y="4706737"/>
                </a:lnTo>
                <a:lnTo>
                  <a:pt x="0" y="470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099013" y="2536474"/>
            <a:ext cx="4728904" cy="4706737"/>
          </a:xfrm>
          <a:custGeom>
            <a:avLst/>
            <a:gdLst/>
            <a:ahLst/>
            <a:cxnLst/>
            <a:rect l="l" t="t" r="r" b="b"/>
            <a:pathLst>
              <a:path w="4728904" h="4706737">
                <a:moveTo>
                  <a:pt x="0" y="0"/>
                </a:moveTo>
                <a:lnTo>
                  <a:pt x="4728904" y="0"/>
                </a:lnTo>
                <a:lnTo>
                  <a:pt x="4728904" y="4706737"/>
                </a:lnTo>
                <a:lnTo>
                  <a:pt x="0" y="470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8882" y="504990"/>
            <a:ext cx="8536213" cy="80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- RESNET 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1856570"/>
            <a:ext cx="6650016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79.27%, </a:t>
            </a: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0.8444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4142" y="3367513"/>
            <a:ext cx="8183858" cy="342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Classification Report of Test:</a:t>
            </a: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        precision    recall  f1-score   support</a:t>
            </a:r>
          </a:p>
          <a:p>
            <a:pPr algn="l">
              <a:lnSpc>
                <a:spcPts val="2741"/>
              </a:lnSpc>
            </a:pPr>
            <a:endParaRPr lang="en-US" sz="1957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benign     0.6601    0.5542    0.6025      1938</a:t>
            </a: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malignant     0.8345    0.8874    0.8601      4910</a:t>
            </a:r>
          </a:p>
          <a:p>
            <a:pPr algn="l">
              <a:lnSpc>
                <a:spcPts val="2741"/>
              </a:lnSpc>
            </a:pPr>
            <a:endParaRPr lang="en-US" sz="1957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accuracy                         0.7931      6848</a:t>
            </a: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macro avg     0.7473    0.7208    0.7313      6848</a:t>
            </a: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weighted avg     0.7852    0.7931    0.7872      6848</a:t>
            </a:r>
          </a:p>
          <a:p>
            <a:pPr algn="l">
              <a:lnSpc>
                <a:spcPts val="2741"/>
              </a:lnSpc>
              <a:spcBef>
                <a:spcPct val="0"/>
              </a:spcBef>
            </a:pPr>
            <a:endParaRPr lang="en-US" sz="1957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8692" y="7776611"/>
            <a:ext cx="10245095" cy="150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166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Specificity: 1.0000, Sensitivity: 0.0000, AUC: 0.8444</a:t>
            </a:r>
          </a:p>
          <a:p>
            <a:pPr algn="l">
              <a:lnSpc>
                <a:spcPts val="3032"/>
              </a:lnSpc>
            </a:pPr>
            <a:endParaRPr lang="en-US" sz="2166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3032"/>
              </a:lnSpc>
            </a:pPr>
            <a:r>
              <a:rPr lang="en-US" sz="2166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test set: Average loss: 1.0711, Accuracy: 5431/6851 (79.27%)</a:t>
            </a:r>
          </a:p>
          <a:p>
            <a:pPr algn="l">
              <a:lnSpc>
                <a:spcPts val="3032"/>
              </a:lnSpc>
              <a:spcBef>
                <a:spcPct val="0"/>
              </a:spcBef>
            </a:pPr>
            <a:endParaRPr lang="en-US" sz="2166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85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-188446" y="-106001"/>
            <a:ext cx="18640095" cy="10485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2440" y="1028700"/>
            <a:ext cx="4736860" cy="9258300"/>
            <a:chOff x="0" y="0"/>
            <a:chExt cx="1247568" cy="243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7568" cy="2438400"/>
            </a:xfrm>
            <a:custGeom>
              <a:avLst/>
              <a:gdLst/>
              <a:ahLst/>
              <a:cxnLst/>
              <a:rect l="l" t="t" r="r" b="b"/>
              <a:pathLst>
                <a:path w="1247568" h="2438400">
                  <a:moveTo>
                    <a:pt x="0" y="0"/>
                  </a:moveTo>
                  <a:lnTo>
                    <a:pt x="1247568" y="0"/>
                  </a:lnTo>
                  <a:lnTo>
                    <a:pt x="1247568" y="2438400"/>
                  </a:lnTo>
                  <a:lnTo>
                    <a:pt x="0" y="24384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7568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086" y="1028700"/>
            <a:ext cx="7311473" cy="7311473"/>
          </a:xfrm>
          <a:custGeom>
            <a:avLst/>
            <a:gdLst/>
            <a:ahLst/>
            <a:cxnLst/>
            <a:rect l="l" t="t" r="r" b="b"/>
            <a:pathLst>
              <a:path w="7311473" h="7311473">
                <a:moveTo>
                  <a:pt x="0" y="0"/>
                </a:moveTo>
                <a:lnTo>
                  <a:pt x="7311473" y="0"/>
                </a:lnTo>
                <a:lnTo>
                  <a:pt x="7311473" y="7311473"/>
                </a:lnTo>
                <a:lnTo>
                  <a:pt x="0" y="731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8270" y="4058718"/>
            <a:ext cx="8497357" cy="175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2"/>
              </a:lnSpc>
            </a:pPr>
            <a:r>
              <a:rPr lang="en-US" sz="13062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679279" y="5958811"/>
            <a:ext cx="5683631" cy="47625"/>
            <a:chOff x="0" y="0"/>
            <a:chExt cx="1496923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96923" cy="12543"/>
            </a:xfrm>
            <a:custGeom>
              <a:avLst/>
              <a:gdLst/>
              <a:ahLst/>
              <a:cxnLst/>
              <a:rect l="l" t="t" r="r" b="b"/>
              <a:pathLst>
                <a:path w="1496923" h="12543">
                  <a:moveTo>
                    <a:pt x="0" y="0"/>
                  </a:moveTo>
                  <a:lnTo>
                    <a:pt x="1496923" y="0"/>
                  </a:lnTo>
                  <a:lnTo>
                    <a:pt x="1496923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9692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19587" y="2464045"/>
            <a:ext cx="7625578" cy="5719183"/>
          </a:xfrm>
          <a:custGeom>
            <a:avLst/>
            <a:gdLst/>
            <a:ahLst/>
            <a:cxnLst/>
            <a:rect l="l" t="t" r="r" b="b"/>
            <a:pathLst>
              <a:path w="7625578" h="5719183">
                <a:moveTo>
                  <a:pt x="0" y="0"/>
                </a:moveTo>
                <a:lnTo>
                  <a:pt x="7625578" y="0"/>
                </a:lnTo>
                <a:lnTo>
                  <a:pt x="7625578" y="5719183"/>
                </a:lnTo>
                <a:lnTo>
                  <a:pt x="0" y="5719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95215" y="1985576"/>
            <a:ext cx="6150755" cy="5838963"/>
            <a:chOff x="0" y="0"/>
            <a:chExt cx="8201006" cy="778528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69000"/>
            </a:blip>
            <a:srcRect l="23800" r="5972"/>
            <a:stretch>
              <a:fillRect/>
            </a:stretch>
          </p:blipFill>
          <p:spPr>
            <a:xfrm flipH="1">
              <a:off x="0" y="0"/>
              <a:ext cx="8201006" cy="778528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6549983" y="676275"/>
            <a:ext cx="8382135" cy="135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98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78551" y="2187648"/>
            <a:ext cx="3953567" cy="47625"/>
            <a:chOff x="0" y="0"/>
            <a:chExt cx="1041269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1269" cy="12543"/>
            </a:xfrm>
            <a:custGeom>
              <a:avLst/>
              <a:gdLst/>
              <a:ahLst/>
              <a:cxnLst/>
              <a:rect l="l" t="t" r="r" b="b"/>
              <a:pathLst>
                <a:path w="1041269" h="12543">
                  <a:moveTo>
                    <a:pt x="0" y="0"/>
                  </a:moveTo>
                  <a:lnTo>
                    <a:pt x="1041269" y="0"/>
                  </a:lnTo>
                  <a:lnTo>
                    <a:pt x="1041269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126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32060" y="2601488"/>
            <a:ext cx="11557780" cy="683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7"/>
              </a:lnSpc>
            </a:pPr>
            <a:r>
              <a:rPr lang="en-US" sz="2797" b="1">
                <a:solidFill>
                  <a:srgbClr val="FFDE59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</a:t>
            </a:r>
            <a:r>
              <a:rPr lang="en-US" sz="2797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797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Build a machine learning model to classify breast cancer status (benign or malignant) using MRI images.</a:t>
            </a:r>
          </a:p>
          <a:p>
            <a:pPr algn="l">
              <a:lnSpc>
                <a:spcPts val="4392"/>
              </a:lnSpc>
            </a:pPr>
            <a:endParaRPr lang="en-US" sz="2797">
              <a:solidFill>
                <a:srgbClr val="FFFFFF">
                  <a:alpha val="87843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5092"/>
              </a:lnSpc>
            </a:pPr>
            <a:r>
              <a:rPr lang="en-US" sz="2797" b="1">
                <a:solidFill>
                  <a:srgbClr val="FFDE59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</a:t>
            </a:r>
            <a:r>
              <a:rPr lang="en-US" sz="2797" b="1">
                <a:solidFill>
                  <a:srgbClr val="FFFFFF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</a:p>
          <a:p>
            <a:pPr marL="604050" lvl="1" indent="-302025" algn="l">
              <a:lnSpc>
                <a:spcPts val="4392"/>
              </a:lnSpc>
              <a:buFont typeface="Arial"/>
              <a:buChar char="•"/>
            </a:pPr>
            <a:r>
              <a:rPr lang="en-US" sz="2797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Aid in the early detection of breast cancer to improve patient outcomes.</a:t>
            </a:r>
          </a:p>
          <a:p>
            <a:pPr algn="l">
              <a:lnSpc>
                <a:spcPts val="4392"/>
              </a:lnSpc>
            </a:pPr>
            <a:endParaRPr lang="en-US" sz="2797">
              <a:solidFill>
                <a:srgbClr val="FFFFFF">
                  <a:alpha val="87843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6630"/>
              </a:lnSpc>
            </a:pPr>
            <a:r>
              <a:rPr lang="en-US" sz="2797" b="1">
                <a:solidFill>
                  <a:srgbClr val="FFDE59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Approach</a:t>
            </a:r>
            <a:r>
              <a:rPr lang="en-US" sz="2797" b="1">
                <a:solidFill>
                  <a:srgbClr val="FFFFFF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797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Utilize deep learning models, data preprocessing, and evaluation metrics to predict tumor status.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89798" y="550404"/>
            <a:ext cx="4452416" cy="9258300"/>
            <a:chOff x="0" y="0"/>
            <a:chExt cx="5936555" cy="123444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7743" r="10075"/>
            <a:stretch>
              <a:fillRect/>
            </a:stretch>
          </p:blipFill>
          <p:spPr>
            <a:xfrm>
              <a:off x="0" y="0"/>
              <a:ext cx="5936555" cy="123444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615" y="499105"/>
            <a:ext cx="7952740" cy="121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898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Problem Statement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914936" y="1661757"/>
            <a:ext cx="2931669" cy="48938"/>
            <a:chOff x="0" y="0"/>
            <a:chExt cx="772127" cy="128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5615" y="1967757"/>
            <a:ext cx="12144701" cy="816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1"/>
              </a:lnSpc>
            </a:pPr>
            <a:r>
              <a:rPr lang="en-US" sz="3072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Problem:</a:t>
            </a:r>
          </a:p>
          <a:p>
            <a:pPr algn="just">
              <a:lnSpc>
                <a:spcPts val="4021"/>
              </a:lnSpc>
            </a:pPr>
            <a:endParaRPr lang="en-US" sz="3072" b="1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Breast cancer is a leading cause of death among women worldwide.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Early detection plays a vital role in improving survival rates.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analysis of MRI scans is slow, expensive, and prone to errors.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301"/>
              </a:lnSpc>
              <a:spcBef>
                <a:spcPct val="0"/>
              </a:spcBef>
            </a:pPr>
            <a:r>
              <a:rPr lang="en-US" sz="3072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Need:</a:t>
            </a:r>
          </a:p>
          <a:p>
            <a:pPr algn="just">
              <a:lnSpc>
                <a:spcPts val="4161"/>
              </a:lnSpc>
              <a:spcBef>
                <a:spcPct val="0"/>
              </a:spcBef>
            </a:pPr>
            <a:endParaRPr lang="en-US" sz="3072" b="1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Automated, accurate, and fast classification of MRI scans to detect cancer earlier and more reliably.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21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aims to develop a machine learning model that can accurately classify MRI images as benign or malignant, thereby aiding in early detection and diagnosis of breast cancer."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84435" y="1323915"/>
            <a:ext cx="7852703" cy="5418677"/>
            <a:chOff x="0" y="0"/>
            <a:chExt cx="10470270" cy="722490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9759" b="38487"/>
            <a:stretch>
              <a:fillRect/>
            </a:stretch>
          </p:blipFill>
          <p:spPr>
            <a:xfrm>
              <a:off x="0" y="0"/>
              <a:ext cx="10470270" cy="7224903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489081" y="7174167"/>
            <a:ext cx="7408798" cy="113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8"/>
              </a:lnSpc>
            </a:pPr>
            <a:r>
              <a:rPr lang="en-US" sz="8374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Methodology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05201" y="8339190"/>
            <a:ext cx="2931669" cy="48938"/>
            <a:chOff x="0" y="0"/>
            <a:chExt cx="772127" cy="128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6064" y="588253"/>
            <a:ext cx="10986231" cy="937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7"/>
              </a:lnSpc>
            </a:pPr>
            <a:r>
              <a:rPr lang="en-US" sz="3340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Overview</a:t>
            </a:r>
            <a:r>
              <a:rPr lang="en-US" sz="33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4117"/>
              </a:lnSpc>
            </a:pPr>
            <a:endParaRPr lang="en-US" sz="33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 from MRI images.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Preprocessing for model input.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training and evaluation.</a:t>
            </a:r>
          </a:p>
          <a:p>
            <a:pPr algn="l">
              <a:lnSpc>
                <a:spcPts val="4117"/>
              </a:lnSpc>
            </a:pPr>
            <a:endParaRPr lang="en-US" sz="29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117"/>
              </a:lnSpc>
              <a:spcBef>
                <a:spcPct val="0"/>
              </a:spcBef>
            </a:pPr>
            <a:endParaRPr lang="en-US" sz="29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537"/>
              </a:lnSpc>
            </a:pPr>
            <a:r>
              <a:rPr lang="en-US" sz="3240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Steps</a:t>
            </a:r>
            <a:r>
              <a:rPr lang="en-US" sz="32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4117"/>
              </a:lnSpc>
            </a:pPr>
            <a:endParaRPr lang="en-US" sz="32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 – Obtain labeled MRI datasets.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Preprocessing – Resize images, normalize pixel values, data augmentation.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Development – Implement deep learning models (VGG16, ResNet).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Evaluation – Assess performance using metrics like accuracy, precision, recall, F1 score.</a:t>
            </a:r>
          </a:p>
          <a:p>
            <a:pPr algn="l">
              <a:lnSpc>
                <a:spcPts val="4117"/>
              </a:lnSpc>
            </a:pPr>
            <a:endParaRPr lang="en-US" sz="29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117"/>
              </a:lnSpc>
              <a:spcBef>
                <a:spcPct val="0"/>
              </a:spcBef>
            </a:pPr>
            <a:endParaRPr lang="en-US" sz="29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65903" y="4689431"/>
            <a:ext cx="5296285" cy="5657048"/>
            <a:chOff x="0" y="0"/>
            <a:chExt cx="7061713" cy="754273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5306" r="25306"/>
            <a:stretch>
              <a:fillRect/>
            </a:stretch>
          </p:blipFill>
          <p:spPr>
            <a:xfrm>
              <a:off x="0" y="0"/>
              <a:ext cx="7061713" cy="754273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137328" y="706540"/>
            <a:ext cx="5121972" cy="3698800"/>
            <a:chOff x="0" y="0"/>
            <a:chExt cx="6829296" cy="493173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7995" r="7995" b="54500"/>
            <a:stretch>
              <a:fillRect/>
            </a:stretch>
          </p:blipFill>
          <p:spPr>
            <a:xfrm flipH="1">
              <a:off x="0" y="0"/>
              <a:ext cx="6829296" cy="4931733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411717" y="358548"/>
            <a:ext cx="10322148" cy="19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Collection and Preprocessing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15097" y="2251366"/>
            <a:ext cx="1757694" cy="47625"/>
            <a:chOff x="0" y="0"/>
            <a:chExt cx="462932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3142" y="2653655"/>
            <a:ext cx="11754186" cy="733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7"/>
              </a:lnSpc>
            </a:pPr>
            <a:r>
              <a:rPr lang="en-US" sz="2914" b="1" dirty="0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</a:t>
            </a:r>
            <a:r>
              <a:rPr lang="en-US" sz="29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3799"/>
              </a:lnSpc>
            </a:pPr>
            <a:endParaRPr lang="en-US" sz="291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5989" lvl="1" indent="-292994" algn="l">
              <a:lnSpc>
                <a:spcPts val="4315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 contains MRI images labeled as either benign or malignant.</a:t>
            </a:r>
          </a:p>
          <a:p>
            <a:pPr marL="585989" lvl="1" indent="-292994">
              <a:lnSpc>
                <a:spcPts val="4315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 of Dataset :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ElsevierSans"/>
                <a:hlinkClick r:id="rId4" tooltip="Go to Computers in Biology and Medicine on ScienceDir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Computers in Biology and Medicine</a:t>
            </a:r>
            <a:endParaRPr lang="en-US" sz="2714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799"/>
              </a:lnSpc>
              <a:spcBef>
                <a:spcPct val="0"/>
              </a:spcBef>
            </a:pPr>
            <a:endParaRPr lang="en-US" sz="271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7035"/>
              </a:lnSpc>
            </a:pPr>
            <a:r>
              <a:rPr lang="en-US" sz="2814" b="1" dirty="0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Preprocessing Steps: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Grayscale Conversion: Convert images to grayscale.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Resizing: Resize images to a standard dimension (e.g., 224x224).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Normalization: Normalize pixel values to a range suitable for neural network input.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Augmentation: Apply techniques such as rotation and flipping to augment the dataset.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Handling Class Imbalance: Use techniques like oversampling, </a:t>
            </a:r>
            <a:r>
              <a:rPr lang="en-US" sz="271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undersampling</a:t>
            </a: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and class weights.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615184" y="2239379"/>
            <a:ext cx="6644116" cy="5808242"/>
            <a:chOff x="0" y="0"/>
            <a:chExt cx="8858822" cy="774432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9620" r="32245" b="9653"/>
            <a:stretch>
              <a:fillRect/>
            </a:stretch>
          </p:blipFill>
          <p:spPr>
            <a:xfrm>
              <a:off x="0" y="0"/>
              <a:ext cx="8858822" cy="7744323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699983" y="477608"/>
            <a:ext cx="9136999" cy="92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8"/>
              </a:lnSpc>
            </a:pPr>
            <a:r>
              <a:rPr lang="en-US" sz="684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Models Used and Development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15184" y="1402610"/>
            <a:ext cx="3597111" cy="47625"/>
            <a:chOff x="0" y="0"/>
            <a:chExt cx="947387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7387" cy="12543"/>
            </a:xfrm>
            <a:custGeom>
              <a:avLst/>
              <a:gdLst/>
              <a:ahLst/>
              <a:cxnLst/>
              <a:rect l="l" t="t" r="r" b="b"/>
              <a:pathLst>
                <a:path w="947387" h="12543">
                  <a:moveTo>
                    <a:pt x="0" y="0"/>
                  </a:moveTo>
                  <a:lnTo>
                    <a:pt x="947387" y="0"/>
                  </a:lnTo>
                  <a:lnTo>
                    <a:pt x="947387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4738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3731" y="1164485"/>
            <a:ext cx="9643633" cy="279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96"/>
              </a:lnSpc>
            </a:pPr>
            <a:r>
              <a:rPr lang="en-US" sz="2902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Models</a:t>
            </a:r>
            <a:r>
              <a:rPr lang="en-US" sz="29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585246" lvl="1" indent="-292623" algn="just">
              <a:lnSpc>
                <a:spcPts val="4364"/>
              </a:lnSpc>
              <a:buFont typeface="Arial"/>
              <a:buChar char="•"/>
            </a:pPr>
            <a:r>
              <a:rPr lang="en-US" sz="27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VGG16: A convolutional neural network with 16 layers.</a:t>
            </a:r>
          </a:p>
          <a:p>
            <a:pPr marL="585246" lvl="1" indent="-292623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ResNet18 and ResNet50: Deeper architectures using residual connections for improved training.</a:t>
            </a:r>
          </a:p>
          <a:p>
            <a:pPr algn="l">
              <a:lnSpc>
                <a:spcPts val="3795"/>
              </a:lnSpc>
            </a:pPr>
            <a:endParaRPr lang="en-US" sz="271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63731" y="3891837"/>
            <a:ext cx="9794140" cy="38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2801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Selection:</a:t>
            </a:r>
          </a:p>
          <a:p>
            <a:pPr marL="585398" lvl="1" indent="-292699" algn="l">
              <a:lnSpc>
                <a:spcPts val="4500"/>
              </a:lnSpc>
              <a:buFont typeface="Arial"/>
              <a:buChar char="•"/>
            </a:pPr>
            <a:r>
              <a:rPr lang="en-US" sz="27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VGG16: Chosen for its simplicity and effectiveness in image classification.</a:t>
            </a:r>
          </a:p>
          <a:p>
            <a:pPr marL="585398" lvl="1" indent="-292699" algn="l">
              <a:lnSpc>
                <a:spcPts val="3796"/>
              </a:lnSpc>
              <a:buFont typeface="Arial"/>
              <a:buChar char="•"/>
            </a:pPr>
            <a:r>
              <a:rPr lang="en-US" sz="27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ResNet18 &amp; ResNet50: Chosen for better performance in deeper layers with residual learning.</a:t>
            </a:r>
          </a:p>
          <a:p>
            <a:pPr algn="l">
              <a:lnSpc>
                <a:spcPts val="3922"/>
              </a:lnSpc>
              <a:spcBef>
                <a:spcPct val="0"/>
              </a:spcBef>
            </a:pPr>
            <a:endParaRPr lang="en-US" sz="271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5155"/>
              </a:lnSpc>
            </a:pPr>
            <a:endParaRPr lang="en-US" sz="271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3731" y="7024589"/>
            <a:ext cx="9144000" cy="243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3"/>
              </a:lnSpc>
            </a:pPr>
            <a:r>
              <a:rPr lang="en-US" sz="2913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Steps: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Initialize pre-trained models.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Fine-tune on breast cancer dataset.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 and validate models.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1717" y="626184"/>
            <a:ext cx="2777381" cy="5292130"/>
            <a:chOff x="0" y="0"/>
            <a:chExt cx="3703175" cy="705617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0614" r="10614"/>
            <a:stretch>
              <a:fillRect/>
            </a:stretch>
          </p:blipFill>
          <p:spPr>
            <a:xfrm>
              <a:off x="0" y="0"/>
              <a:ext cx="3703175" cy="705617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431755" y="3301831"/>
            <a:ext cx="3341570" cy="5685405"/>
            <a:chOff x="0" y="0"/>
            <a:chExt cx="4455426" cy="758054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33522" r="33522"/>
            <a:stretch>
              <a:fillRect/>
            </a:stretch>
          </p:blipFill>
          <p:spPr>
            <a:xfrm>
              <a:off x="0" y="0"/>
              <a:ext cx="4455426" cy="75805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6773325" y="1947406"/>
            <a:ext cx="5095894" cy="47625"/>
            <a:chOff x="0" y="0"/>
            <a:chExt cx="1342129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129" cy="12543"/>
            </a:xfrm>
            <a:custGeom>
              <a:avLst/>
              <a:gdLst/>
              <a:ahLst/>
              <a:cxnLst/>
              <a:rect l="l" t="t" r="r" b="b"/>
              <a:pathLst>
                <a:path w="1342129" h="12543">
                  <a:moveTo>
                    <a:pt x="0" y="0"/>
                  </a:moveTo>
                  <a:lnTo>
                    <a:pt x="1342129" y="0"/>
                  </a:lnTo>
                  <a:lnTo>
                    <a:pt x="1342129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212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82859" y="907939"/>
            <a:ext cx="8517355" cy="106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2"/>
              </a:lnSpc>
            </a:pPr>
            <a:r>
              <a:rPr lang="en-US" sz="8011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Evaluation Metrics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15538" y="2332389"/>
            <a:ext cx="9434544" cy="747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Percentage of correct predictions.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Ability of the model to avoid false positives.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Ability of the model to identify actual positive cases (sensitivity).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 Score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Harmonic mean of precision and recall.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(Area Under Curve)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Measures how well the model distinguishes between benign and malignant tumors.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Matrix: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Table that helps you understand the performance of your classification. It shows the counts of true positives, true negatives, false positives, and false negatives.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01095" y="352787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92" y="2707470"/>
            <a:ext cx="4532537" cy="4671694"/>
          </a:xfrm>
          <a:custGeom>
            <a:avLst/>
            <a:gdLst/>
            <a:ahLst/>
            <a:cxnLst/>
            <a:rect l="l" t="t" r="r" b="b"/>
            <a:pathLst>
              <a:path w="4532537" h="4671694">
                <a:moveTo>
                  <a:pt x="0" y="0"/>
                </a:moveTo>
                <a:lnTo>
                  <a:pt x="4532537" y="0"/>
                </a:lnTo>
                <a:lnTo>
                  <a:pt x="4532537" y="4671694"/>
                </a:lnTo>
                <a:lnTo>
                  <a:pt x="0" y="4671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172229" y="2707470"/>
            <a:ext cx="4664142" cy="4674087"/>
          </a:xfrm>
          <a:custGeom>
            <a:avLst/>
            <a:gdLst/>
            <a:ahLst/>
            <a:cxnLst/>
            <a:rect l="l" t="t" r="r" b="b"/>
            <a:pathLst>
              <a:path w="4664142" h="4674087">
                <a:moveTo>
                  <a:pt x="0" y="0"/>
                </a:moveTo>
                <a:lnTo>
                  <a:pt x="4664142" y="0"/>
                </a:lnTo>
                <a:lnTo>
                  <a:pt x="4664142" y="4674087"/>
                </a:lnTo>
                <a:lnTo>
                  <a:pt x="0" y="4674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8882" y="504990"/>
            <a:ext cx="8536213" cy="80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- VGG16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632" y="1856570"/>
            <a:ext cx="6142168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80%, </a:t>
            </a:r>
            <a:r>
              <a:rPr lang="en-US" sz="2499" b="1" dirty="0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0.8663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20129" y="3384569"/>
            <a:ext cx="7962148" cy="299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Classification Report of Test: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        precision    recall  f1-score   support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endParaRPr lang="en-US" sz="1904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benign     0.7061    0.4933    0.5808      1938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malignant     0.8213    0.9189    0.8674      4910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endParaRPr lang="en-US" sz="1904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accuracy                         0.7985      6848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macro avg     0.7637    0.7061    0.7241      6848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weighted avg     0.7887    0.7985    0.7863      6848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3029" y="8051355"/>
            <a:ext cx="10217432" cy="112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Specificity: 1.0000, Sensitivity: 0.0000, AUC: 0.8663</a:t>
            </a:r>
          </a:p>
          <a:p>
            <a:pPr algn="l">
              <a:lnSpc>
                <a:spcPts val="3024"/>
              </a:lnSpc>
              <a:spcBef>
                <a:spcPct val="0"/>
              </a:spcBef>
            </a:pPr>
            <a:endParaRPr lang="en-US" sz="2160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test set: Average loss: 0.9104, Accuracy: 5496/6851 (80.22%)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01095" y="352787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92" y="2636059"/>
            <a:ext cx="4573391" cy="4713802"/>
          </a:xfrm>
          <a:custGeom>
            <a:avLst/>
            <a:gdLst/>
            <a:ahLst/>
            <a:cxnLst/>
            <a:rect l="l" t="t" r="r" b="b"/>
            <a:pathLst>
              <a:path w="4573391" h="4713802">
                <a:moveTo>
                  <a:pt x="0" y="0"/>
                </a:moveTo>
                <a:lnTo>
                  <a:pt x="4573390" y="0"/>
                </a:lnTo>
                <a:lnTo>
                  <a:pt x="4573390" y="4713802"/>
                </a:lnTo>
                <a:lnTo>
                  <a:pt x="0" y="4713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117549" y="2636059"/>
            <a:ext cx="4703773" cy="4713802"/>
          </a:xfrm>
          <a:custGeom>
            <a:avLst/>
            <a:gdLst/>
            <a:ahLst/>
            <a:cxnLst/>
            <a:rect l="l" t="t" r="r" b="b"/>
            <a:pathLst>
              <a:path w="4703773" h="4713802">
                <a:moveTo>
                  <a:pt x="0" y="0"/>
                </a:moveTo>
                <a:lnTo>
                  <a:pt x="4703772" y="0"/>
                </a:lnTo>
                <a:lnTo>
                  <a:pt x="4703772" y="4713802"/>
                </a:lnTo>
                <a:lnTo>
                  <a:pt x="0" y="4713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8882" y="504990"/>
            <a:ext cx="8536213" cy="80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- RESNET 18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1856570"/>
            <a:ext cx="608550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79.81%, </a:t>
            </a: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0.8692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7071" y="3266734"/>
            <a:ext cx="8161012" cy="34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Classification Report of Test:</a:t>
            </a: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        precision    recall  f1-score   support</a:t>
            </a:r>
          </a:p>
          <a:p>
            <a:pPr algn="l">
              <a:lnSpc>
                <a:spcPts val="2733"/>
              </a:lnSpc>
            </a:pPr>
            <a:endParaRPr lang="en-US" sz="1952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benign     0.7061    0.4933    0.5808      1938</a:t>
            </a: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malignant     0.8213    0.9189    0.8674      4910</a:t>
            </a:r>
          </a:p>
          <a:p>
            <a:pPr algn="l">
              <a:lnSpc>
                <a:spcPts val="2733"/>
              </a:lnSpc>
            </a:pPr>
            <a:endParaRPr lang="en-US" sz="1952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accuracy                         0.7985      6848</a:t>
            </a: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macro avg     0.7637    0.7061    0.7241      6848</a:t>
            </a: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weighted avg     0.7887    0.7985    0.7863      6848</a:t>
            </a:r>
          </a:p>
          <a:p>
            <a:pPr algn="l">
              <a:lnSpc>
                <a:spcPts val="2733"/>
              </a:lnSpc>
              <a:spcBef>
                <a:spcPct val="0"/>
              </a:spcBef>
            </a:pPr>
            <a:endParaRPr lang="en-US" sz="1952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8692" y="7892786"/>
            <a:ext cx="10102036" cy="147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36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Specificity: 1.0000, Sensitivity: 0.0000, AUC: 0.8692</a:t>
            </a:r>
          </a:p>
          <a:p>
            <a:pPr algn="l">
              <a:lnSpc>
                <a:spcPts val="2990"/>
              </a:lnSpc>
            </a:pPr>
            <a:endParaRPr lang="en-US" sz="2136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990"/>
              </a:lnSpc>
            </a:pPr>
            <a:r>
              <a:rPr lang="en-US" sz="2136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test set: Average loss: 0.8857, Accuracy: 5468/6851 (79.81%)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endParaRPr lang="en-US" sz="2136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763</Words>
  <Application>Microsoft Office PowerPoint</Application>
  <PresentationFormat>Custom</PresentationFormat>
  <Paragraphs>130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Canva Sans Bold</vt:lpstr>
      <vt:lpstr>ElsevierSans</vt:lpstr>
      <vt:lpstr>Norwester</vt:lpstr>
      <vt:lpstr>Fira Code Semi-Bold</vt:lpstr>
      <vt:lpstr>Bebas Neue Cyrillic</vt:lpstr>
      <vt:lpstr>Arial</vt:lpstr>
      <vt:lpstr>Abril Fatface</vt:lpstr>
      <vt:lpstr>Canva Sans</vt:lpstr>
      <vt:lpstr>Fira Code</vt:lpstr>
      <vt:lpstr>Calibri</vt:lpstr>
      <vt:lpstr>Open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SHRAVANI MORE</cp:lastModifiedBy>
  <cp:revision>4</cp:revision>
  <dcterms:created xsi:type="dcterms:W3CDTF">2006-08-16T00:00:00Z</dcterms:created>
  <dcterms:modified xsi:type="dcterms:W3CDTF">2024-11-30T17:43:47Z</dcterms:modified>
  <dc:identifier>DAGXfc7hVj8</dc:identifier>
</cp:coreProperties>
</file>